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5" r:id="rId9"/>
    <p:sldId id="263" r:id="rId10"/>
    <p:sldId id="264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74"/>
    <p:restoredTop sz="94562"/>
  </p:normalViewPr>
  <p:slideViewPr>
    <p:cSldViewPr snapToGrid="0" snapToObjects="1">
      <p:cViewPr varScale="1">
        <p:scale>
          <a:sx n="108" d="100"/>
          <a:sy n="108" d="100"/>
        </p:scale>
        <p:origin x="68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BF6DA-7885-9A40-9692-4BB011A335CB}" type="datetimeFigureOut">
              <a:rPr lang="en-US" smtClean="0"/>
              <a:t>3/23/19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FD4F-6122-FC46-AE9E-BFCEF77F7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99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BF6DA-7885-9A40-9692-4BB011A335CB}" type="datetimeFigureOut">
              <a:rPr lang="en-US" smtClean="0"/>
              <a:t>3/23/19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FD4F-6122-FC46-AE9E-BFCEF77F7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07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BF6DA-7885-9A40-9692-4BB011A335CB}" type="datetimeFigureOut">
              <a:rPr lang="en-US" smtClean="0"/>
              <a:t>3/23/19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FD4F-6122-FC46-AE9E-BFCEF77F7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062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BF6DA-7885-9A40-9692-4BB011A335CB}" type="datetimeFigureOut">
              <a:rPr lang="en-US" smtClean="0"/>
              <a:t>3/23/19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FD4F-6122-FC46-AE9E-BFCEF77F7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909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BF6DA-7885-9A40-9692-4BB011A335CB}" type="datetimeFigureOut">
              <a:rPr lang="en-US" smtClean="0"/>
              <a:t>3/23/19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FD4F-6122-FC46-AE9E-BFCEF77F7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118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BF6DA-7885-9A40-9692-4BB011A335CB}" type="datetimeFigureOut">
              <a:rPr lang="en-US" smtClean="0"/>
              <a:t>3/23/19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FD4F-6122-FC46-AE9E-BFCEF77F7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355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BF6DA-7885-9A40-9692-4BB011A335CB}" type="datetimeFigureOut">
              <a:rPr lang="en-US" smtClean="0"/>
              <a:t>3/23/19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FD4F-6122-FC46-AE9E-BFCEF77F7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57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BF6DA-7885-9A40-9692-4BB011A335CB}" type="datetimeFigureOut">
              <a:rPr lang="en-US" smtClean="0"/>
              <a:t>3/23/19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FD4F-6122-FC46-AE9E-BFCEF77F7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134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BF6DA-7885-9A40-9692-4BB011A335CB}" type="datetimeFigureOut">
              <a:rPr lang="en-US" smtClean="0"/>
              <a:t>3/23/19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FD4F-6122-FC46-AE9E-BFCEF77F7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601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BF6DA-7885-9A40-9692-4BB011A335CB}" type="datetimeFigureOut">
              <a:rPr lang="en-US" smtClean="0"/>
              <a:t>3/23/19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FD4F-6122-FC46-AE9E-BFCEF77F7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639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BF6DA-7885-9A40-9692-4BB011A335CB}" type="datetimeFigureOut">
              <a:rPr lang="en-US" smtClean="0"/>
              <a:t>3/23/19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FD4F-6122-FC46-AE9E-BFCEF77F7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531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7BF6DA-7885-9A40-9692-4BB011A335CB}" type="datetimeFigureOut">
              <a:rPr lang="en-US" smtClean="0"/>
              <a:t>3/23/19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8FD4F-6122-FC46-AE9E-BFCEF77F7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070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Paediatrics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Neonatal Medicine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Thomas Tay</a:t>
            </a:r>
          </a:p>
          <a:p>
            <a:r>
              <a:rPr lang="en-US" dirty="0"/>
              <a:t>a</a:t>
            </a:r>
            <a:r>
              <a:rPr lang="en-US" dirty="0" smtClean="0"/>
              <a:t>dapted form Lissauer and Carroll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573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Birth injuries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Nerve palsies</a:t>
            </a:r>
          </a:p>
          <a:p>
            <a:pPr lvl="1"/>
            <a:r>
              <a:rPr lang="en-US" dirty="0" smtClean="0"/>
              <a:t>Brachial nerve palsy (breech, shoulder dystocia)</a:t>
            </a:r>
          </a:p>
          <a:p>
            <a:pPr lvl="2"/>
            <a:r>
              <a:rPr lang="en-US" dirty="0" smtClean="0"/>
              <a:t>Upper nerve root (C5, C6)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Erb</a:t>
            </a:r>
            <a:r>
              <a:rPr lang="en-US" dirty="0" smtClean="0"/>
              <a:t> palsy</a:t>
            </a:r>
          </a:p>
          <a:p>
            <a:pPr lvl="3"/>
            <a:r>
              <a:rPr lang="en-US" dirty="0" smtClean="0"/>
              <a:t>Arm extended, </a:t>
            </a:r>
            <a:r>
              <a:rPr lang="en-US" dirty="0"/>
              <a:t>f</a:t>
            </a:r>
            <a:r>
              <a:rPr lang="en-US" dirty="0" smtClean="0"/>
              <a:t>orearm prone, wrist and fingers flexed (Waiter’s tip position)</a:t>
            </a:r>
          </a:p>
          <a:p>
            <a:pPr lvl="3"/>
            <a:r>
              <a:rPr lang="en-US" dirty="0" smtClean="0"/>
              <a:t>Usually resolves completely but should refer to </a:t>
            </a:r>
            <a:r>
              <a:rPr lang="en-US" dirty="0" err="1" smtClean="0"/>
              <a:t>orthopaedic</a:t>
            </a:r>
            <a:r>
              <a:rPr lang="en-US" dirty="0" smtClean="0"/>
              <a:t> if not resolved in 2-3 months</a:t>
            </a:r>
          </a:p>
          <a:p>
            <a:pPr lvl="1"/>
            <a:r>
              <a:rPr lang="en-US" dirty="0" smtClean="0"/>
              <a:t>Facial nerve palsy (compression against ischial spine, forceps)</a:t>
            </a:r>
          </a:p>
          <a:p>
            <a:pPr lvl="2"/>
            <a:r>
              <a:rPr lang="en-US" dirty="0" smtClean="0"/>
              <a:t>Unilateral facial weakness seen on crying</a:t>
            </a:r>
          </a:p>
          <a:p>
            <a:pPr lvl="2"/>
            <a:r>
              <a:rPr lang="en-US" dirty="0" smtClean="0"/>
              <a:t>Eye remains open</a:t>
            </a:r>
          </a:p>
          <a:p>
            <a:pPr lvl="2"/>
            <a:r>
              <a:rPr lang="en-US" dirty="0" smtClean="0"/>
              <a:t>Usually transient, methylcellulose drops for the eye</a:t>
            </a:r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698408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Birth Injuries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Fractures</a:t>
            </a:r>
          </a:p>
          <a:p>
            <a:pPr lvl="1"/>
            <a:r>
              <a:rPr lang="en-US" dirty="0" smtClean="0"/>
              <a:t>Clavicle (no treatment required)</a:t>
            </a:r>
          </a:p>
          <a:p>
            <a:pPr lvl="1"/>
            <a:r>
              <a:rPr lang="en-US" dirty="0" err="1" smtClean="0"/>
              <a:t>Humerus</a:t>
            </a:r>
            <a:r>
              <a:rPr lang="en-US" dirty="0" smtClean="0"/>
              <a:t> (heals rapidly with </a:t>
            </a:r>
            <a:r>
              <a:rPr lang="en-US" dirty="0" err="1" smtClean="0"/>
              <a:t>immobilisation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Femur (heals rapidly with </a:t>
            </a:r>
            <a:r>
              <a:rPr lang="en-US" dirty="0" err="1" smtClean="0"/>
              <a:t>immobilisation</a:t>
            </a:r>
            <a:r>
              <a:rPr lang="en-US" dirty="0" smtClean="0"/>
              <a:t>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449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Paediatrics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Hypoxic </a:t>
            </a:r>
            <a:r>
              <a:rPr lang="en-US" dirty="0" err="1" smtClean="0"/>
              <a:t>Ischaemic</a:t>
            </a:r>
            <a:r>
              <a:rPr lang="en-US" dirty="0" smtClean="0"/>
              <a:t> encephalopathy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Thomas Tay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228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HIE?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Hypoxic-</a:t>
            </a:r>
            <a:r>
              <a:rPr lang="en-US" dirty="0" err="1" smtClean="0"/>
              <a:t>ischaemic</a:t>
            </a:r>
            <a:r>
              <a:rPr lang="en-US" dirty="0" smtClean="0"/>
              <a:t> encephalopathy</a:t>
            </a:r>
          </a:p>
          <a:p>
            <a:r>
              <a:rPr lang="en-US" dirty="0" smtClean="0"/>
              <a:t>Hypoxic = reduced oxygenation</a:t>
            </a:r>
          </a:p>
          <a:p>
            <a:r>
              <a:rPr lang="en-US" dirty="0" err="1" smtClean="0"/>
              <a:t>Ischaemic</a:t>
            </a:r>
            <a:r>
              <a:rPr lang="en-US" dirty="0" smtClean="0"/>
              <a:t> = reduced perfusion</a:t>
            </a:r>
          </a:p>
          <a:p>
            <a:r>
              <a:rPr lang="en-US" dirty="0" smtClean="0"/>
              <a:t>Encephalopathy = causing damage to the brain</a:t>
            </a:r>
          </a:p>
        </p:txBody>
      </p:sp>
    </p:spTree>
    <p:extLst>
      <p:ext uri="{BB962C8B-B14F-4D97-AF65-F5344CB8AC3E}">
        <p14:creationId xmlns:p14="http://schemas.microsoft.com/office/powerpoint/2010/main" val="1758220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Causes of HIE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Before delivery, during delivery, after delivery</a:t>
            </a:r>
          </a:p>
          <a:p>
            <a:r>
              <a:rPr lang="en-US" dirty="0" smtClean="0"/>
              <a:t>Before delivery:</a:t>
            </a:r>
          </a:p>
          <a:p>
            <a:pPr lvl="1"/>
            <a:r>
              <a:rPr lang="en-US" dirty="0" smtClean="0"/>
              <a:t>Inadequate maternal placental perfusion</a:t>
            </a:r>
          </a:p>
          <a:p>
            <a:pPr lvl="2"/>
            <a:r>
              <a:rPr lang="en-US" dirty="0" smtClean="0"/>
              <a:t>Hypertension (pre-eclampsia) </a:t>
            </a:r>
          </a:p>
          <a:p>
            <a:pPr lvl="2"/>
            <a:r>
              <a:rPr lang="en-US" dirty="0" smtClean="0"/>
              <a:t>Hypotension</a:t>
            </a:r>
          </a:p>
          <a:p>
            <a:pPr lvl="2"/>
            <a:r>
              <a:rPr lang="en-US" dirty="0" err="1" smtClean="0"/>
              <a:t>Abruptio</a:t>
            </a:r>
            <a:r>
              <a:rPr lang="en-US" dirty="0" smtClean="0"/>
              <a:t> placenta</a:t>
            </a:r>
            <a:endParaRPr lang="en-US" dirty="0"/>
          </a:p>
          <a:p>
            <a:pPr lvl="1"/>
            <a:r>
              <a:rPr lang="en-US" dirty="0" smtClean="0"/>
              <a:t>Inadequate maternal placental oxygenation</a:t>
            </a:r>
          </a:p>
          <a:p>
            <a:pPr lvl="2"/>
            <a:r>
              <a:rPr lang="en-US" dirty="0" err="1" smtClean="0"/>
              <a:t>Anaemia</a:t>
            </a:r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50324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Causes of HIE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During delivery</a:t>
            </a:r>
          </a:p>
          <a:p>
            <a:pPr lvl="1"/>
            <a:r>
              <a:rPr lang="en-US" dirty="0" smtClean="0"/>
              <a:t>Uterine </a:t>
            </a:r>
            <a:r>
              <a:rPr lang="en-US" dirty="0" err="1" smtClean="0"/>
              <a:t>hyperstimulation</a:t>
            </a:r>
            <a:endParaRPr lang="en-US" dirty="0" smtClean="0"/>
          </a:p>
          <a:p>
            <a:pPr lvl="1"/>
            <a:r>
              <a:rPr lang="en-US" dirty="0" smtClean="0"/>
              <a:t>Cord prolapse</a:t>
            </a:r>
          </a:p>
          <a:p>
            <a:pPr lvl="1"/>
            <a:r>
              <a:rPr lang="en-US" dirty="0" smtClean="0"/>
              <a:t>Shoulder dystocia + cord compression</a:t>
            </a:r>
          </a:p>
          <a:p>
            <a:r>
              <a:rPr lang="en-US" dirty="0" smtClean="0"/>
              <a:t>After delivery</a:t>
            </a:r>
          </a:p>
          <a:p>
            <a:pPr lvl="1"/>
            <a:r>
              <a:rPr lang="en-US" dirty="0" smtClean="0"/>
              <a:t>Failure of cardiorespiratory adaptation at birth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212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 - Grading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Mild, moderate, severe</a:t>
            </a:r>
          </a:p>
          <a:p>
            <a:r>
              <a:rPr lang="en-US" dirty="0" smtClean="0"/>
              <a:t>Mild </a:t>
            </a:r>
          </a:p>
          <a:p>
            <a:pPr lvl="1"/>
            <a:r>
              <a:rPr lang="en-US" dirty="0" smtClean="0"/>
              <a:t>Irritable infant, hypertonic, hyperventilation, impaired feeding</a:t>
            </a:r>
          </a:p>
          <a:p>
            <a:r>
              <a:rPr lang="en-US" dirty="0" smtClean="0"/>
              <a:t>Moderate</a:t>
            </a:r>
          </a:p>
          <a:p>
            <a:pPr lvl="1"/>
            <a:r>
              <a:rPr lang="en-US" dirty="0" smtClean="0"/>
              <a:t>Infant with abnormal movement, hypotonic, cannot feed, seizures</a:t>
            </a:r>
          </a:p>
          <a:p>
            <a:r>
              <a:rPr lang="en-US" dirty="0" smtClean="0"/>
              <a:t>Severe</a:t>
            </a:r>
          </a:p>
          <a:p>
            <a:pPr lvl="1"/>
            <a:r>
              <a:rPr lang="en-US" dirty="0" smtClean="0"/>
              <a:t>No movement, hypotonic or hypertonic, prolonged seizures, multi-organ failure</a:t>
            </a:r>
          </a:p>
          <a:p>
            <a:pPr lvl="1"/>
            <a:r>
              <a:rPr lang="en-US" dirty="0" smtClean="0"/>
              <a:t>Mortality 30-40%, 80% have neurodevelopmental disabilities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381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 -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Resuscitate and </a:t>
            </a:r>
            <a:r>
              <a:rPr lang="en-US" dirty="0" err="1" smtClean="0"/>
              <a:t>stabilise</a:t>
            </a:r>
            <a:endParaRPr lang="en-US" dirty="0" smtClean="0"/>
          </a:p>
          <a:p>
            <a:pPr lvl="1"/>
            <a:r>
              <a:rPr lang="en-US" dirty="0" smtClean="0"/>
              <a:t>Respiratory support</a:t>
            </a:r>
          </a:p>
          <a:p>
            <a:pPr lvl="1"/>
            <a:r>
              <a:rPr lang="en-US" dirty="0" smtClean="0"/>
              <a:t>If seizing, anticonvulsants</a:t>
            </a:r>
          </a:p>
          <a:p>
            <a:pPr lvl="1"/>
            <a:r>
              <a:rPr lang="en-US" dirty="0" smtClean="0"/>
              <a:t>If transient renal impairment, fluid restriction</a:t>
            </a:r>
          </a:p>
          <a:p>
            <a:pPr lvl="1"/>
            <a:r>
              <a:rPr lang="en-US" dirty="0" smtClean="0"/>
              <a:t>If hypotensive, volume and inotrope support</a:t>
            </a:r>
          </a:p>
          <a:p>
            <a:pPr lvl="1"/>
            <a:r>
              <a:rPr lang="en-US" dirty="0" smtClean="0"/>
              <a:t>Treat </a:t>
            </a:r>
            <a:r>
              <a:rPr lang="en-US" dirty="0" err="1" smtClean="0"/>
              <a:t>hypoglycaemia</a:t>
            </a:r>
            <a:r>
              <a:rPr lang="en-US" dirty="0" smtClean="0"/>
              <a:t> and electrolyte disturbance</a:t>
            </a:r>
          </a:p>
          <a:p>
            <a:r>
              <a:rPr lang="en-US" dirty="0" smtClean="0"/>
              <a:t>Therapeutic hypothermia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1667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Pediatrics - birth injuries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Thomas Tay</a:t>
            </a:r>
          </a:p>
          <a:p>
            <a:r>
              <a:rPr lang="en-US" dirty="0" smtClean="0"/>
              <a:t>adapted form Lissauer and Carroll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5755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Birth injuries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Soft tissue injuries, nerve palsies, fractures</a:t>
            </a:r>
          </a:p>
          <a:p>
            <a:r>
              <a:rPr lang="en-US" dirty="0" smtClean="0"/>
              <a:t>Soft tissue injuries</a:t>
            </a:r>
          </a:p>
          <a:p>
            <a:pPr lvl="1"/>
            <a:r>
              <a:rPr lang="en-US" dirty="0" smtClean="0"/>
              <a:t>Caput </a:t>
            </a:r>
            <a:r>
              <a:rPr lang="en-US" dirty="0" err="1" smtClean="0"/>
              <a:t>succendaneum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resolves in a few days</a:t>
            </a:r>
          </a:p>
          <a:p>
            <a:pPr lvl="1"/>
            <a:r>
              <a:rPr lang="en-US" dirty="0" err="1" smtClean="0"/>
              <a:t>Cephalhaematoma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resolves in a few weeks</a:t>
            </a:r>
          </a:p>
          <a:p>
            <a:pPr lvl="1"/>
            <a:r>
              <a:rPr lang="en-US" dirty="0" err="1" smtClean="0"/>
              <a:t>Chingnon</a:t>
            </a:r>
            <a:endParaRPr lang="en-US" dirty="0" smtClean="0"/>
          </a:p>
          <a:p>
            <a:pPr lvl="1"/>
            <a:r>
              <a:rPr lang="en-US" dirty="0" smtClean="0"/>
              <a:t>Bruises</a:t>
            </a:r>
          </a:p>
          <a:p>
            <a:pPr lvl="1"/>
            <a:r>
              <a:rPr lang="en-US" dirty="0" smtClean="0"/>
              <a:t>Abrasions</a:t>
            </a:r>
          </a:p>
          <a:p>
            <a:pPr lvl="1"/>
            <a:r>
              <a:rPr lang="en-US" dirty="0" smtClean="0"/>
              <a:t>Forceps marks </a:t>
            </a:r>
            <a:r>
              <a:rPr lang="mr-IN" dirty="0" smtClean="0"/>
              <a:t>–</a:t>
            </a:r>
            <a:r>
              <a:rPr lang="en-US" dirty="0" smtClean="0"/>
              <a:t> transient</a:t>
            </a:r>
          </a:p>
          <a:p>
            <a:pPr lvl="1"/>
            <a:r>
              <a:rPr lang="en-US" dirty="0" err="1" smtClean="0"/>
              <a:t>Subaponeurotic</a:t>
            </a:r>
            <a:r>
              <a:rPr lang="en-US" dirty="0" smtClean="0"/>
              <a:t> </a:t>
            </a:r>
            <a:r>
              <a:rPr lang="en-US" dirty="0" err="1" smtClean="0"/>
              <a:t>haemorrhage</a:t>
            </a:r>
            <a:r>
              <a:rPr lang="en-US" dirty="0" smtClean="0"/>
              <a:t> (rare)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953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5314</TotalTime>
  <Words>333</Words>
  <Application>Microsoft Macintosh PowerPoint</Application>
  <PresentationFormat>Widescreen</PresentationFormat>
  <Paragraphs>71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Calibri</vt:lpstr>
      <vt:lpstr>Calibri Light</vt:lpstr>
      <vt:lpstr>Mangal</vt:lpstr>
      <vt:lpstr>Arial</vt:lpstr>
      <vt:lpstr>Office Theme</vt:lpstr>
      <vt:lpstr>Paediatrics – Neonatal Medicine</vt:lpstr>
      <vt:lpstr>Paediatrics – Hypoxic Ischaemic encephalopathy</vt:lpstr>
      <vt:lpstr>What is HIE?</vt:lpstr>
      <vt:lpstr>Causes of HIE</vt:lpstr>
      <vt:lpstr>Causes of HIE</vt:lpstr>
      <vt:lpstr>HIE - Grading</vt:lpstr>
      <vt:lpstr>HIE - Management</vt:lpstr>
      <vt:lpstr>Pediatrics - birth injuries </vt:lpstr>
      <vt:lpstr>Birth injuries</vt:lpstr>
      <vt:lpstr>Birth injuries</vt:lpstr>
      <vt:lpstr>Birth Injuries</vt:lpstr>
    </vt:vector>
  </TitlesOfParts>
  <Company/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Pediatrics – AGE (Acute Gastro Enteritis)</dc:title>
  <dc:creator>Thomas Tay (UG)</dc:creator>
  <cp:lastModifiedBy>Thomas Tay (UG)</cp:lastModifiedBy>
  <cp:revision>10</cp:revision>
  <dcterms:created xsi:type="dcterms:W3CDTF">2019-02-28T05:11:18Z</dcterms:created>
  <dcterms:modified xsi:type="dcterms:W3CDTF">2019-03-23T08:09:15Z</dcterms:modified>
</cp:coreProperties>
</file>